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2"/>
  </p:notesMasterIdLst>
  <p:handoutMasterIdLst>
    <p:handoutMasterId r:id="rId53"/>
  </p:handoutMasterIdLst>
  <p:sldIdLst>
    <p:sldId id="327" r:id="rId2"/>
    <p:sldId id="330" r:id="rId3"/>
    <p:sldId id="331" r:id="rId4"/>
    <p:sldId id="332" r:id="rId5"/>
    <p:sldId id="298" r:id="rId6"/>
    <p:sldId id="262" r:id="rId7"/>
    <p:sldId id="334" r:id="rId8"/>
    <p:sldId id="338" r:id="rId9"/>
    <p:sldId id="339" r:id="rId10"/>
    <p:sldId id="337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DDB"/>
    <a:srgbClr val="0B49CB"/>
    <a:srgbClr val="F2F4F8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8"/>
    <p:restoredTop sz="85169"/>
  </p:normalViewPr>
  <p:slideViewPr>
    <p:cSldViewPr snapToGrid="0" snapToObjects="1">
      <p:cViewPr varScale="1">
        <p:scale>
          <a:sx n="65" d="100"/>
          <a:sy n="65" d="100"/>
        </p:scale>
        <p:origin x="36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167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34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Edgar F Jacobi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02/07/2022</a:t>
            </a: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430291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REST API data collection process using key phrases and flowcharts</a:t>
            </a: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(cont’d)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8CC78AF-237B-9E10-542E-37666FEE871F}"/>
              </a:ext>
            </a:extLst>
          </p:cNvPr>
          <p:cNvSpPr/>
          <p:nvPr/>
        </p:nvSpPr>
        <p:spPr>
          <a:xfrm>
            <a:off x="2717537" y="2220482"/>
            <a:ext cx="1071717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Request.get</a:t>
            </a:r>
            <a:endParaRPr lang="en-US" dirty="0"/>
          </a:p>
          <a:p>
            <a:pPr algn="ctr"/>
            <a:r>
              <a:rPr lang="en-US" dirty="0"/>
              <a:t>URL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BCF779B-C2F8-F2BA-B368-190816BE7888}"/>
              </a:ext>
            </a:extLst>
          </p:cNvPr>
          <p:cNvSpPr/>
          <p:nvPr/>
        </p:nvSpPr>
        <p:spPr>
          <a:xfrm>
            <a:off x="4006270" y="2229859"/>
            <a:ext cx="1071717" cy="12786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Form </a:t>
            </a:r>
            <a:r>
              <a:rPr lang="en-US" dirty="0" err="1"/>
              <a:t>json</a:t>
            </a:r>
            <a:r>
              <a:rPr lang="en-US" dirty="0"/>
              <a:t> from Request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1E4B216-7810-B9F6-E5B4-1FC044949569}"/>
              </a:ext>
            </a:extLst>
          </p:cNvPr>
          <p:cNvSpPr/>
          <p:nvPr/>
        </p:nvSpPr>
        <p:spPr>
          <a:xfrm>
            <a:off x="5366278" y="2264727"/>
            <a:ext cx="1899218" cy="14851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 err="1"/>
              <a:t>AppIy</a:t>
            </a:r>
            <a:endParaRPr lang="en-US" dirty="0"/>
          </a:p>
          <a:p>
            <a:pPr algn="ctr"/>
            <a:r>
              <a:rPr lang="en-US" dirty="0" err="1"/>
              <a:t>Json_normalize</a:t>
            </a:r>
            <a:endParaRPr lang="en-US" dirty="0"/>
          </a:p>
          <a:p>
            <a:pPr algn="ctr"/>
            <a:r>
              <a:rPr lang="en-US" dirty="0"/>
              <a:t> to Form </a:t>
            </a:r>
          </a:p>
          <a:p>
            <a:pPr algn="ctr"/>
            <a:r>
              <a:rPr lang="en-US" dirty="0" err="1"/>
              <a:t>Pd.dataframe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8E7651F-00BD-56A8-2195-9EBF3A889FC1}"/>
              </a:ext>
            </a:extLst>
          </p:cNvPr>
          <p:cNvSpPr/>
          <p:nvPr/>
        </p:nvSpPr>
        <p:spPr>
          <a:xfrm>
            <a:off x="7530895" y="2264727"/>
            <a:ext cx="1366616" cy="17653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Form dictionary of relevant</a:t>
            </a:r>
          </a:p>
          <a:p>
            <a:pPr algn="ctr"/>
            <a:r>
              <a:rPr lang="en-US" dirty="0"/>
              <a:t>launch data 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37B7DDD-5F44-6BB2-CDC2-9F5F070AF92C}"/>
              </a:ext>
            </a:extLst>
          </p:cNvPr>
          <p:cNvSpPr/>
          <p:nvPr/>
        </p:nvSpPr>
        <p:spPr>
          <a:xfrm>
            <a:off x="4006270" y="4553049"/>
            <a:ext cx="1288025" cy="15338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 launch data to only Falcon 9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86E66CA-EE71-3C70-757E-8C830A574F09}"/>
              </a:ext>
            </a:extLst>
          </p:cNvPr>
          <p:cNvSpPr/>
          <p:nvPr/>
        </p:nvSpPr>
        <p:spPr>
          <a:xfrm>
            <a:off x="9161436" y="2259375"/>
            <a:ext cx="1366616" cy="17653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Cast dictionary to a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2517942-D5E4-BC30-DB53-0C4B7C3709CE}"/>
              </a:ext>
            </a:extLst>
          </p:cNvPr>
          <p:cNvSpPr/>
          <p:nvPr/>
        </p:nvSpPr>
        <p:spPr>
          <a:xfrm>
            <a:off x="5830489" y="4601105"/>
            <a:ext cx="1899218" cy="12786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Fill in missing  </a:t>
            </a:r>
            <a:r>
              <a:rPr lang="en-US" dirty="0" err="1"/>
              <a:t>PayloadMass</a:t>
            </a:r>
            <a:r>
              <a:rPr lang="en-US" dirty="0"/>
              <a:t> values with mean 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9ACB510F-65FC-3F28-6BDE-9DAE255C3A0D}"/>
              </a:ext>
            </a:extLst>
          </p:cNvPr>
          <p:cNvSpPr/>
          <p:nvPr/>
        </p:nvSpPr>
        <p:spPr>
          <a:xfrm>
            <a:off x="2468103" y="2504359"/>
            <a:ext cx="352437" cy="243209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20C64944-1319-4FA9-BC77-E1F3C25B1D59}"/>
              </a:ext>
            </a:extLst>
          </p:cNvPr>
          <p:cNvSpPr/>
          <p:nvPr/>
        </p:nvSpPr>
        <p:spPr>
          <a:xfrm>
            <a:off x="3776862" y="2656759"/>
            <a:ext cx="352437" cy="243209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8C7B5547-799F-7E8F-C76A-3AD2090F5284}"/>
              </a:ext>
            </a:extLst>
          </p:cNvPr>
          <p:cNvSpPr/>
          <p:nvPr/>
        </p:nvSpPr>
        <p:spPr>
          <a:xfrm>
            <a:off x="5074203" y="2668712"/>
            <a:ext cx="352437" cy="243209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02C34D61-3EC2-6CC5-3F93-8607342D9104}"/>
              </a:ext>
            </a:extLst>
          </p:cNvPr>
          <p:cNvSpPr/>
          <p:nvPr/>
        </p:nvSpPr>
        <p:spPr>
          <a:xfrm>
            <a:off x="7262218" y="2961561"/>
            <a:ext cx="352437" cy="243209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39FE6A17-8FF6-86AC-E699-E418E79949A6}"/>
              </a:ext>
            </a:extLst>
          </p:cNvPr>
          <p:cNvSpPr/>
          <p:nvPr/>
        </p:nvSpPr>
        <p:spPr>
          <a:xfrm>
            <a:off x="8893963" y="3025784"/>
            <a:ext cx="352437" cy="243209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103564AF-BB2A-B898-4092-01D1D024C2EA}"/>
              </a:ext>
            </a:extLst>
          </p:cNvPr>
          <p:cNvCxnSpPr>
            <a:stCxn id="11" idx="2"/>
            <a:endCxn id="17" idx="1"/>
          </p:cNvCxnSpPr>
          <p:nvPr/>
        </p:nvCxnSpPr>
        <p:spPr>
          <a:xfrm rot="5400000">
            <a:off x="6277875" y="1753095"/>
            <a:ext cx="1295265" cy="5838474"/>
          </a:xfrm>
          <a:prstGeom prst="bentConnector4">
            <a:avLst>
              <a:gd name="adj1" fmla="val 20395"/>
              <a:gd name="adj2" fmla="val 1039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7D2F2927-3B9C-D0AF-CDC7-1AB00BFAF7E4}"/>
              </a:ext>
            </a:extLst>
          </p:cNvPr>
          <p:cNvSpPr/>
          <p:nvPr/>
        </p:nvSpPr>
        <p:spPr>
          <a:xfrm>
            <a:off x="5294295" y="5183846"/>
            <a:ext cx="614854" cy="243209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Stored Data 6">
            <a:extLst>
              <a:ext uri="{FF2B5EF4-FFF2-40B4-BE49-F238E27FC236}">
                <a16:creationId xmlns:a16="http://schemas.microsoft.com/office/drawing/2014/main" id="{B83307C4-F305-0070-DE02-F07FB340B8FE}"/>
              </a:ext>
            </a:extLst>
          </p:cNvPr>
          <p:cNvSpPr/>
          <p:nvPr/>
        </p:nvSpPr>
        <p:spPr>
          <a:xfrm>
            <a:off x="8632684" y="4716471"/>
            <a:ext cx="1514206" cy="1102667"/>
          </a:xfrm>
          <a:prstGeom prst="flowChartOnlineStorag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Store Falcon 9 data as </a:t>
            </a:r>
            <a:r>
              <a:rPr lang="en-US"/>
              <a:t>.csv file</a:t>
            </a:r>
            <a:endParaRPr lang="en-US" dirty="0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83938A9A-C61B-3BAE-A88B-498CAE70DF65}"/>
              </a:ext>
            </a:extLst>
          </p:cNvPr>
          <p:cNvSpPr/>
          <p:nvPr/>
        </p:nvSpPr>
        <p:spPr>
          <a:xfrm>
            <a:off x="7729707" y="5130301"/>
            <a:ext cx="973924" cy="243209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Terminator 7">
            <a:extLst>
              <a:ext uri="{FF2B5EF4-FFF2-40B4-BE49-F238E27FC236}">
                <a16:creationId xmlns:a16="http://schemas.microsoft.com/office/drawing/2014/main" id="{7AA78732-65D9-1E2A-DE28-E193B8CB2952}"/>
              </a:ext>
            </a:extLst>
          </p:cNvPr>
          <p:cNvSpPr/>
          <p:nvPr/>
        </p:nvSpPr>
        <p:spPr>
          <a:xfrm>
            <a:off x="1116314" y="2229859"/>
            <a:ext cx="1330638" cy="914400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SpaceX</a:t>
            </a:r>
          </a:p>
          <a:p>
            <a:pPr algn="ctr"/>
            <a:r>
              <a:rPr lang="en-US" dirty="0"/>
              <a:t>API</a:t>
            </a:r>
          </a:p>
          <a:p>
            <a:pPr algn="ctr"/>
            <a:r>
              <a:rPr lang="en-US" dirty="0"/>
              <a:t>URL</a:t>
            </a:r>
          </a:p>
        </p:txBody>
      </p:sp>
    </p:spTree>
    <p:extLst>
      <p:ext uri="{BB962C8B-B14F-4D97-AF65-F5344CB8AC3E}">
        <p14:creationId xmlns:p14="http://schemas.microsoft.com/office/powerpoint/2010/main" val="1686567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</a:p>
          <a:p>
            <a:pPr marL="0" indent="0">
              <a:buNone/>
            </a:pPr>
            <a:r>
              <a:rPr lang="en-US" sz="2800" i="1" dirty="0">
                <a:solidFill>
                  <a:srgbClr val="1C7DDB"/>
                </a:solidFill>
                <a:latin typeface="Abadi"/>
              </a:rPr>
              <a:t>Please See previous slide (Slide 10)</a:t>
            </a:r>
          </a:p>
          <a:p>
            <a:pPr marL="0" indent="0">
              <a:buNone/>
            </a:pPr>
            <a:endParaRPr lang="en-US" dirty="0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sites’ names start with `KSC`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'KSC'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1001865" y="1828800"/>
            <a:ext cx="9626161" cy="4196773"/>
          </a:xfrm>
          <a:prstGeom prst="rect">
            <a:avLst/>
          </a:prstGeom>
        </p:spPr>
        <p:txBody>
          <a:bodyPr lIns="91440" tIns="45720" rIns="91440" bIns="45720" anchor="t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3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The goal of this Capstone Project is to predict if the first stage of a SpaceX Falcon 9 rocket will land (i.e., will be recovered for re-use) successfully. Stakeholders can save more than $100 million per launch with each of these successful recoveries.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To accomplish this prediction, we collected Falcon 9 launch </a:t>
            </a:r>
            <a:r>
              <a:rPr lang="en-US" sz="2700" spc="-3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from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public SpaceX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API and </a:t>
            </a:r>
            <a:r>
              <a:rPr lang="en-US" sz="2700" spc="-1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SpaceX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Wikipedia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pages. </a:t>
            </a:r>
            <a:r>
              <a:rPr lang="en-US" sz="2700" spc="-2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Created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labels for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 binary </a:t>
            </a:r>
            <a:r>
              <a:rPr lang="en-US" sz="2700" spc="-3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‘class’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which classifies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successful and unsuccessful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landings.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Explored the launch </a:t>
            </a:r>
            <a:r>
              <a:rPr lang="en-US" sz="2700" spc="-3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2700" spc="-1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using </a:t>
            </a:r>
            <a:r>
              <a:rPr lang="en-US" sz="270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SQL,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visualization, </a:t>
            </a:r>
            <a:r>
              <a:rPr lang="en-US" sz="2700" spc="-2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folium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maps,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and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dashboards. Machine Learning </a:t>
            </a:r>
            <a:r>
              <a:rPr lang="en-US" sz="2700" dirty="0">
                <a:solidFill>
                  <a:srgbClr val="0B49CB"/>
                </a:solidFill>
                <a:effectLst/>
                <a:latin typeface="Abadi" panose="020B0604020104020204" pitchFamily="34" charset="0"/>
                <a:ea typeface="Times New Roman" panose="02020603050405020304" pitchFamily="18" charset="0"/>
              </a:rPr>
              <a:t>Classification techniques </a:t>
            </a:r>
            <a:r>
              <a:rPr lang="en-US" sz="2700" dirty="0">
                <a:solidFill>
                  <a:srgbClr val="0B49CB"/>
                </a:solidFill>
                <a:latin typeface="Abadi" panose="020B0604020104020204" pitchFamily="34" charset="0"/>
                <a:ea typeface="Times New Roman" panose="02020603050405020304" pitchFamily="18" charset="0"/>
              </a:rPr>
              <a:t>were</a:t>
            </a:r>
            <a:r>
              <a:rPr lang="en-US" sz="2700" dirty="0">
                <a:solidFill>
                  <a:srgbClr val="0B49CB"/>
                </a:solidFill>
                <a:effectLst/>
                <a:latin typeface="Abadi" panose="020B0604020104020204" pitchFamily="34" charset="0"/>
                <a:ea typeface="Times New Roman" panose="02020603050405020304" pitchFamily="18" charset="0"/>
              </a:rPr>
              <a:t> used for predicting the class or category of the outcome. </a:t>
            </a:r>
            <a:r>
              <a:rPr lang="en-US" sz="2700" spc="-2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Gathered </a:t>
            </a:r>
            <a:r>
              <a:rPr lang="en-US" sz="2700" spc="-3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relevant data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columns </a:t>
            </a:r>
            <a:r>
              <a:rPr lang="en-US" sz="2700" spc="-3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be </a:t>
            </a:r>
            <a:r>
              <a:rPr lang="en-US" sz="2700" spc="-1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used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as </a:t>
            </a:r>
            <a:r>
              <a:rPr lang="en-US" sz="2700" spc="-3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features.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Changed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all </a:t>
            </a:r>
            <a:r>
              <a:rPr lang="en-US" sz="2700" spc="-2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categorical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variables </a:t>
            </a:r>
            <a:r>
              <a:rPr lang="en-US" sz="2700" spc="-3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binary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using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one hot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encoding.  </a:t>
            </a:r>
            <a:r>
              <a:rPr lang="en-US" sz="2700" spc="-2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Standardized the </a:t>
            </a:r>
            <a:r>
              <a:rPr lang="en-US" sz="2700" spc="-3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and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used </a:t>
            </a:r>
            <a:r>
              <a:rPr lang="en-US" sz="2700" spc="-20" dirty="0" err="1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GridSearchCV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700" spc="-3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find the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best </a:t>
            </a:r>
            <a:r>
              <a:rPr lang="en-US" sz="2700" spc="-4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parameters </a:t>
            </a:r>
            <a:r>
              <a:rPr lang="en-US" sz="2700" spc="-3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for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machine learning models. We determined the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700" spc="-2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accuracy score </a:t>
            </a:r>
            <a:r>
              <a:rPr lang="en-US" sz="270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of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all</a:t>
            </a:r>
            <a:r>
              <a:rPr lang="en-US" sz="2700" spc="-4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models.</a:t>
            </a:r>
            <a:endParaRPr lang="en-US" sz="27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3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Four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machine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learning classification models were created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: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Logistic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Regression,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Support </a:t>
            </a:r>
            <a:r>
              <a:rPr lang="en-US" sz="2700" spc="-5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Vector 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Machine,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Decision </a:t>
            </a:r>
            <a:r>
              <a:rPr lang="en-US" sz="2700" spc="-8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Tree </a:t>
            </a:r>
            <a:r>
              <a:rPr lang="en-US" sz="2700" spc="-4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Classifier,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and K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Nearest Neighbors.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All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produced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similar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results 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with a prediction </a:t>
            </a:r>
            <a:r>
              <a:rPr lang="en-US" sz="2700" spc="-2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accuracy </a:t>
            </a:r>
            <a:r>
              <a:rPr lang="en-US" sz="2700" spc="-4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rate </a:t>
            </a:r>
            <a:r>
              <a:rPr lang="en-US" sz="270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of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about 83.33%. It appears that all the models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over-</a:t>
            </a:r>
            <a:r>
              <a:rPr lang="en-US" sz="2700" spc="-2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predicted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successful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landings.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More </a:t>
            </a:r>
            <a:r>
              <a:rPr lang="en-US" sz="2700" spc="-3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is </a:t>
            </a:r>
            <a:r>
              <a:rPr lang="en-US" sz="2700" spc="-1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needed </a:t>
            </a:r>
            <a:r>
              <a:rPr lang="en-US" sz="2700" spc="-3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for </a:t>
            </a:r>
            <a:r>
              <a:rPr lang="en-US" sz="2700" spc="-4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better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model </a:t>
            </a:r>
            <a:r>
              <a:rPr lang="en-US" sz="2700" spc="-2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determination </a:t>
            </a:r>
            <a:r>
              <a:rPr lang="en-US" sz="2700" spc="-5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and</a:t>
            </a:r>
            <a:r>
              <a:rPr lang="en-US" sz="2700" spc="204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2700" spc="-50" dirty="0">
                <a:solidFill>
                  <a:srgbClr val="0B49CB"/>
                </a:solidFill>
                <a:latin typeface="Abadi" panose="020B0604020104020204" pitchFamily="34" charset="0"/>
                <a:cs typeface="Carlito"/>
              </a:rPr>
              <a:t>accuracy.</a:t>
            </a:r>
            <a:endParaRPr lang="en-US" sz="2700" dirty="0">
              <a:solidFill>
                <a:srgbClr val="0B49CB"/>
              </a:solidFill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drone ship.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records which will display the month names,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ground pad ,booster versions,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months in year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successful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between the date 2010-06-04 and 2017-03-20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6" y="1887794"/>
            <a:ext cx="9940361" cy="43212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SpaceX has led the nation into the Commercial Space Age. SpaceX advertises Falcon 9 rocket launches on its website with a cost of 62 million dollars each; other providers’ launches cost upward of 165 million dollars each. SpaceX can recover and reuse the rocket first stage. So Falcon 9 results in the lower cost launches. Therefore, if we can determine if a future first stage will land successfully, we can determine the cost of a launch. This information can be used by another company which may want to compete with SpaceX for a rocket launch(es). The goal of this project is to create a machine learning pipeline to predict if the first stage will land successfully.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 to be solved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900" dirty="0">
                <a:solidFill>
                  <a:srgbClr val="0B49CB"/>
                </a:solidFill>
                <a:latin typeface="Abadi" panose="020B0604020104020204" pitchFamily="34" charset="0"/>
              </a:rPr>
              <a:t>What rocket launch factors determine if the rocket first stage will land successfully?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900" dirty="0">
                <a:solidFill>
                  <a:srgbClr val="0B49CB"/>
                </a:solidFill>
                <a:latin typeface="Abadi" panose="020B0604020104020204" pitchFamily="34" charset="0"/>
              </a:rPr>
              <a:t>The interaction among the various rocket launch data features that determine the rate of successful landings.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900" dirty="0">
                <a:solidFill>
                  <a:srgbClr val="0B49CB"/>
                </a:solidFill>
                <a:latin typeface="Abadi" panose="020B0604020104020204" pitchFamily="34" charset="0"/>
              </a:rPr>
              <a:t>What operating conditions need to be in place to ensure a successful landing program.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6400" dirty="0">
                <a:solidFill>
                  <a:srgbClr val="1C7DDB"/>
                </a:solidFill>
                <a:latin typeface="Abadi"/>
              </a:rPr>
              <a:t>Data was collected using recent SpaceX API JSON data and web scraping launch data in the List of Falcon 9 and Falcon Heavy Launches Wikipedia Page. A SpaceX launch dataset was formed.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rgbClr val="1C7DDB"/>
                </a:solidFill>
                <a:latin typeface="Abadi"/>
              </a:rPr>
              <a:t>One-hot encoding was applied to categorical features of the SpaceX dataset. We classified Falcon 9 first stage landings as successful or unsuccessful (one or zero).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605352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700" dirty="0">
                <a:solidFill>
                  <a:srgbClr val="1C7DDB"/>
                </a:solidFill>
                <a:latin typeface="Abadi"/>
              </a:rPr>
              <a:t>We split the launch dataset into training and testing data using the </a:t>
            </a:r>
            <a:r>
              <a:rPr lang="en-US" sz="1700" dirty="0" err="1">
                <a:solidFill>
                  <a:srgbClr val="1C7DDB"/>
                </a:solidFill>
                <a:latin typeface="Abadi"/>
              </a:rPr>
              <a:t>train_test_split</a:t>
            </a:r>
            <a:r>
              <a:rPr lang="en-US" sz="1700" dirty="0">
                <a:solidFill>
                  <a:srgbClr val="1C7DDB"/>
                </a:solidFill>
                <a:latin typeface="Abadi"/>
              </a:rPr>
              <a:t> function. The training data was divided into validation data and a second training set. Then classification models were trained and hyperparameters were selected using the </a:t>
            </a:r>
            <a:r>
              <a:rPr lang="en-US" sz="1700" dirty="0" err="1">
                <a:solidFill>
                  <a:srgbClr val="1C7DDB"/>
                </a:solidFill>
                <a:latin typeface="Abadi"/>
              </a:rPr>
              <a:t>sklearn</a:t>
            </a:r>
            <a:r>
              <a:rPr lang="en-US" sz="1700" dirty="0">
                <a:solidFill>
                  <a:srgbClr val="1C7DDB"/>
                </a:solidFill>
                <a:latin typeface="Abadi"/>
              </a:rPr>
              <a:t> </a:t>
            </a:r>
            <a:r>
              <a:rPr lang="en-US" sz="1700" dirty="0" err="1">
                <a:solidFill>
                  <a:srgbClr val="1C7DDB"/>
                </a:solidFill>
                <a:latin typeface="Abadi"/>
              </a:rPr>
              <a:t>GridSearchCV</a:t>
            </a:r>
            <a:r>
              <a:rPr lang="en-US" sz="1700" dirty="0">
                <a:solidFill>
                  <a:srgbClr val="1C7DDB"/>
                </a:solidFill>
                <a:latin typeface="Abadi"/>
              </a:rPr>
              <a:t> function.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17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457200" lvl="1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605352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 (cont’d)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767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collected using various methods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First data was collected using the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get_request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 on the SpaceX public API.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Then we formed a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pd.dataframe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 from the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response_content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 using the .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json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() function call and turned it into a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dataframe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 using .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json_normalize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().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We formed a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dataframe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 of relevant data: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SpaceX API Relevant Columns:</a:t>
            </a:r>
          </a:p>
          <a:p>
            <a:pPr marL="927100" lvl="2">
              <a:lnSpc>
                <a:spcPts val="2300"/>
              </a:lnSpc>
              <a:spcBef>
                <a:spcPts val="1200"/>
              </a:spcBef>
            </a:pPr>
            <a:r>
              <a:rPr lang="en-US" sz="1700" spc="-30" dirty="0" err="1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FlightNumber</a:t>
            </a:r>
            <a:r>
              <a:rPr lang="en-US" sz="1700" spc="-3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700" spc="-2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Date, </a:t>
            </a:r>
            <a:r>
              <a:rPr lang="en-US" sz="1700" spc="-25" dirty="0" err="1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BoosterVersion</a:t>
            </a:r>
            <a:r>
              <a:rPr lang="en-US" sz="1700" spc="-2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700" spc="-20" dirty="0" err="1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PayloadMass</a:t>
            </a:r>
            <a:r>
              <a:rPr lang="en-US" sz="1700" spc="-2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Orbit, </a:t>
            </a:r>
            <a:r>
              <a:rPr lang="en-US" sz="1700" spc="-5" dirty="0" err="1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LaunchSite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700" spc="-1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Outcome, 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Flights,</a:t>
            </a:r>
            <a:r>
              <a:rPr lang="en-US" sz="1700" spc="5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GridFins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Reused, Legs, </a:t>
            </a:r>
            <a:r>
              <a:rPr lang="en-US" sz="1700" spc="-10" dirty="0" err="1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LandingPad</a:t>
            </a:r>
            <a:r>
              <a:rPr lang="en-US" sz="1700" spc="-1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Block, </a:t>
            </a:r>
            <a:r>
              <a:rPr lang="en-US" sz="1700" spc="-10" dirty="0" err="1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ReusedCount</a:t>
            </a:r>
            <a:r>
              <a:rPr lang="en-US" sz="1700" spc="-1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Serial, Longitude, </a:t>
            </a:r>
            <a:r>
              <a:rPr lang="en-US" sz="1700" spc="-229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Latitude</a:t>
            </a:r>
            <a:endParaRPr lang="en-US" sz="1700" dirty="0">
              <a:solidFill>
                <a:srgbClr val="1C7DDB"/>
              </a:solidFill>
              <a:latin typeface="Abadi" panose="020B0604020104020204" pitchFamily="34" charset="0"/>
              <a:cs typeface="Carlito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1900" dirty="0">
              <a:solidFill>
                <a:srgbClr val="1C7DDB"/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Overview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8460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collected using various methods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In addition, we performed web scraping from Wikipedia for Falcon 9 launch records (</a:t>
            </a:r>
            <a:r>
              <a:rPr lang="en-US" sz="1700" b="0" i="0" dirty="0">
                <a:solidFill>
                  <a:srgbClr val="1C7DDB"/>
                </a:solidFill>
                <a:effectLst/>
                <a:latin typeface="Abadi" panose="020B0604020104020204" pitchFamily="34" charset="0"/>
              </a:rPr>
              <a:t>List of Falcon 9 and Falcon Heavy launches)</a:t>
            </a:r>
            <a:r>
              <a:rPr lang="en-US" sz="1400" b="0" i="0" dirty="0">
                <a:solidFill>
                  <a:srgbClr val="1C7DDB"/>
                </a:solidFill>
                <a:effectLst/>
                <a:latin typeface="Linux Libertine"/>
              </a:rPr>
              <a:t> 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with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BeautifulSoup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We extracted the launch records as an HTML table, parsed the table and converted it to a pandas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dataframe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 for future analysis.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SpaceX Wikipedia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Webscrape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 </a:t>
            </a:r>
            <a:r>
              <a:rPr lang="en-US" sz="1700" dirty="0" err="1">
                <a:solidFill>
                  <a:srgbClr val="1C7DDB"/>
                </a:solidFill>
                <a:latin typeface="Abadi" panose="020B0604020104020204" pitchFamily="34" charset="0"/>
              </a:rPr>
              <a:t>DataFrame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</a:rPr>
              <a:t> Columns:</a:t>
            </a:r>
          </a:p>
          <a:p>
            <a:pPr marL="927100" marR="837565" lvl="2">
              <a:lnSpc>
                <a:spcPts val="2200"/>
              </a:lnSpc>
              <a:spcBef>
                <a:spcPts val="1440"/>
              </a:spcBef>
            </a:pPr>
            <a:r>
              <a:rPr lang="en-US" sz="1700" spc="-1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Flight 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No., 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US" sz="1700" spc="-2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site, </a:t>
            </a:r>
            <a:r>
              <a:rPr lang="en-US" sz="1700" spc="-2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Payload, </a:t>
            </a:r>
            <a:r>
              <a:rPr lang="en-US" sz="1700" spc="-20" dirty="0" err="1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PayloadMass</a:t>
            </a:r>
            <a:r>
              <a:rPr lang="en-US" sz="1700" spc="-2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, 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Orbit, </a:t>
            </a:r>
            <a:r>
              <a:rPr lang="en-US" sz="1700" spc="-6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Customer, 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US" sz="1700" spc="-1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outcome, </a:t>
            </a:r>
            <a:r>
              <a:rPr lang="en-US" sz="1700" spc="-4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Version  </a:t>
            </a:r>
            <a:r>
              <a:rPr lang="en-US" sz="1700" spc="-6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Booster, </a:t>
            </a:r>
            <a:r>
              <a:rPr lang="en-US" sz="1700" spc="-2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Booster </a:t>
            </a:r>
            <a:r>
              <a:rPr lang="en-US" sz="170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landing, </a:t>
            </a:r>
            <a:r>
              <a:rPr lang="en-US" sz="1700" spc="-2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Date,</a:t>
            </a:r>
            <a:r>
              <a:rPr lang="en-US" sz="1700" spc="40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US" sz="1700" spc="-5" dirty="0">
                <a:solidFill>
                  <a:srgbClr val="1C7DDB"/>
                </a:solidFill>
                <a:latin typeface="Abadi" panose="020B0604020104020204" pitchFamily="34" charset="0"/>
                <a:cs typeface="Carlito"/>
              </a:rPr>
              <a:t>Time</a:t>
            </a:r>
            <a:endParaRPr lang="en-US" sz="1700" dirty="0">
              <a:solidFill>
                <a:srgbClr val="1C7DDB"/>
              </a:solidFill>
              <a:latin typeface="Abadi" panose="020B0604020104020204" pitchFamily="34" charset="0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700" dirty="0">
              <a:solidFill>
                <a:srgbClr val="1C7DDB"/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Overview (cont’d)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15422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</TotalTime>
  <Words>2088</Words>
  <Application>Microsoft Office PowerPoint</Application>
  <PresentationFormat>Widescreen</PresentationFormat>
  <Paragraphs>289</Paragraphs>
  <Slides>50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9" baseType="lpstr">
      <vt:lpstr>Abadi</vt:lpstr>
      <vt:lpstr>Arial</vt:lpstr>
      <vt:lpstr>Calibri</vt:lpstr>
      <vt:lpstr>Calibri Light</vt:lpstr>
      <vt:lpstr>Courier New</vt:lpstr>
      <vt:lpstr>IBM Plex Mono SemiBold</vt:lpstr>
      <vt:lpstr>IBM Plex Mono Text</vt:lpstr>
      <vt:lpstr>Linux Libertine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Edgar Jacobi</cp:lastModifiedBy>
  <cp:revision>233</cp:revision>
  <dcterms:created xsi:type="dcterms:W3CDTF">2021-04-29T18:58:00Z</dcterms:created>
  <dcterms:modified xsi:type="dcterms:W3CDTF">2022-07-06T22:16:40Z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0E727723E82C4F14A8E830ACEBE87183</vt:lpwstr>
  </property>
  <property fmtid="{D5CDD505-2E9C-101B-9397-08002B2CF9AE}" pid="4" name="KSOProductBuildVer">
    <vt:lpwstr>1033-11.2.0.11156</vt:lpwstr>
  </property>
</Properties>
</file>